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7" r:id="rId3"/>
    <p:sldId id="302" r:id="rId4"/>
    <p:sldId id="301" r:id="rId5"/>
    <p:sldId id="298" r:id="rId6"/>
    <p:sldId id="258" r:id="rId7"/>
    <p:sldId id="288" r:id="rId8"/>
    <p:sldId id="294" r:id="rId9"/>
    <p:sldId id="303" r:id="rId10"/>
    <p:sldId id="304" r:id="rId11"/>
    <p:sldId id="305" r:id="rId12"/>
    <p:sldId id="30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7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treepress.com/sta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Evaluating Bivariate Normality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4 at 11.40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390"/>
            <a:ext cx="9144000" cy="54477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4740" y="2895600"/>
            <a:ext cx="2820529" cy="64633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Click the Simple Scatter icon </a:t>
            </a:r>
          </a:p>
          <a:p>
            <a:pPr algn="ctr"/>
            <a:r>
              <a:rPr lang="en-US" dirty="0" smtClean="0"/>
              <a:t>and then click Define.</a:t>
            </a:r>
          </a:p>
        </p:txBody>
      </p:sp>
      <p:sp>
        <p:nvSpPr>
          <p:cNvPr id="6" name="Oval 5"/>
          <p:cNvSpPr/>
          <p:nvPr/>
        </p:nvSpPr>
        <p:spPr>
          <a:xfrm>
            <a:off x="1143000" y="2057400"/>
            <a:ext cx="914400" cy="609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28956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11.4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50"/>
            <a:ext cx="9144000" cy="54698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3025" y="2743200"/>
            <a:ext cx="2905175" cy="1754327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Move the School Community</a:t>
            </a:r>
          </a:p>
          <a:p>
            <a:pPr algn="ctr"/>
            <a:r>
              <a:rPr lang="en-US" dirty="0" smtClean="0"/>
              <a:t>Variable to the </a:t>
            </a:r>
            <a:r>
              <a:rPr lang="en-US" b="1" dirty="0" smtClean="0"/>
              <a:t>Y Axis: </a:t>
            </a:r>
            <a:r>
              <a:rPr lang="en-US" dirty="0" smtClean="0"/>
              <a:t>box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move the </a:t>
            </a:r>
            <a:r>
              <a:rPr lang="en-US" dirty="0" err="1" smtClean="0"/>
              <a:t>Intrinstic</a:t>
            </a:r>
            <a:endParaRPr lang="en-US" dirty="0"/>
          </a:p>
          <a:p>
            <a:pPr algn="ctr"/>
            <a:r>
              <a:rPr lang="en-US" dirty="0" smtClean="0"/>
              <a:t>Motivation variable to the</a:t>
            </a:r>
          </a:p>
          <a:p>
            <a:pPr algn="ctr"/>
            <a:r>
              <a:rPr lang="en-US" b="1" dirty="0" smtClean="0"/>
              <a:t>X Axis: box </a:t>
            </a:r>
            <a:r>
              <a:rPr lang="en-US" dirty="0" smtClean="0"/>
              <a:t>(or vice versa).</a:t>
            </a:r>
          </a:p>
          <a:p>
            <a:pPr algn="ctr"/>
            <a:r>
              <a:rPr lang="en-US" dirty="0" smtClean="0"/>
              <a:t>Click OK.</a:t>
            </a:r>
          </a:p>
        </p:txBody>
      </p:sp>
      <p:sp>
        <p:nvSpPr>
          <p:cNvPr id="6" name="Oval 5"/>
          <p:cNvSpPr/>
          <p:nvPr/>
        </p:nvSpPr>
        <p:spPr>
          <a:xfrm>
            <a:off x="2514600" y="1447800"/>
            <a:ext cx="2133600" cy="914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50292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1758" y="1905000"/>
            <a:ext cx="2726077" cy="2308324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 approximate symmetric </a:t>
            </a:r>
          </a:p>
          <a:p>
            <a:pPr algn="ctr"/>
            <a:r>
              <a:rPr lang="en-US" dirty="0" smtClean="0"/>
              <a:t>elliptical pattern is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isplayed by the 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catterplot. Therefore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ivariate normality is</a:t>
            </a:r>
          </a:p>
          <a:p>
            <a:pPr algn="ctr"/>
            <a:r>
              <a:rPr lang="en-US" dirty="0" smtClean="0"/>
              <a:t>tenable since </a:t>
            </a:r>
            <a:r>
              <a:rPr lang="en-US" dirty="0" err="1" smtClean="0"/>
              <a:t>univariate</a:t>
            </a:r>
            <a:endParaRPr lang="en-US" dirty="0" smtClean="0"/>
          </a:p>
          <a:p>
            <a:pPr algn="ctr"/>
            <a:r>
              <a:rPr lang="en-US" dirty="0"/>
              <a:t>n</a:t>
            </a:r>
            <a:r>
              <a:rPr lang="en-US" smtClean="0"/>
              <a:t>ormality </a:t>
            </a:r>
            <a:r>
              <a:rPr lang="en-US" dirty="0" smtClean="0"/>
              <a:t>is also tenable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or each variable.</a:t>
            </a:r>
          </a:p>
        </p:txBody>
      </p:sp>
      <p:sp>
        <p:nvSpPr>
          <p:cNvPr id="6" name="Oval 5"/>
          <p:cNvSpPr/>
          <p:nvPr/>
        </p:nvSpPr>
        <p:spPr>
          <a:xfrm>
            <a:off x="2514600" y="1447800"/>
            <a:ext cx="2133600" cy="914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50292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3-08-14 at 11.47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5787390" cy="444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04800"/>
            <a:ext cx="57912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9" name="Oval 8"/>
          <p:cNvSpPr/>
          <p:nvPr/>
        </p:nvSpPr>
        <p:spPr>
          <a:xfrm rot="20263421">
            <a:off x="1288222" y="785897"/>
            <a:ext cx="4613088" cy="3141657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Normality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44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Normality refers to the shape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variable’s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distribution.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normally </a:t>
            </a:r>
          </a:p>
          <a:p>
            <a:pPr marL="338138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distributed variable represents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continuous probability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distribution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modeled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after the normal or Gaussian distribution, which means it is symmetrical and shaped like a bell-curve.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three types of normality: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bivariate, and multivariate normality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Bivariate normality indicates that scores on one variable are normally distributed for each value of the other variable, and vice versa.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normality of both variables does not guarantee bivariate normality, but is a necessary requirement for bivariate normality.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primary tool available in SPSS to assist one in evaluating bivariate normality is the scatterplot.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ell 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3035498" cy="12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3276600"/>
            <a:ext cx="1295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55626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2346" y="762000"/>
            <a:ext cx="8610600" cy="366254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Bivariate Normality</a:t>
            </a:r>
          </a:p>
          <a:p>
            <a:pPr algn="ctr"/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first step in evaluating bivariate normality is to evaluate </a:t>
            </a:r>
            <a:r>
              <a:rPr lang="en-US" sz="2400" dirty="0" err="1" smtClean="0"/>
              <a:t>univariate</a:t>
            </a:r>
            <a:r>
              <a:rPr lang="en-US" sz="2400" dirty="0" smtClean="0"/>
              <a:t> normality for each variable. If </a:t>
            </a:r>
            <a:r>
              <a:rPr lang="en-US" sz="2400" dirty="0" err="1" smtClean="0"/>
              <a:t>univariate</a:t>
            </a:r>
            <a:r>
              <a:rPr lang="en-US" sz="2400" dirty="0" smtClean="0"/>
              <a:t> normality is not tenable for either variable, bivariate normality is not tenable.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If </a:t>
            </a:r>
            <a:r>
              <a:rPr lang="en-US" sz="2400" dirty="0" err="1" smtClean="0"/>
              <a:t>univariate</a:t>
            </a:r>
            <a:r>
              <a:rPr lang="en-US" sz="2400" dirty="0" smtClean="0"/>
              <a:t> normality is tenable, the next step is </a:t>
            </a:r>
            <a:r>
              <a:rPr lang="en-US" sz="2400" dirty="0"/>
              <a:t>to </a:t>
            </a:r>
            <a:r>
              <a:rPr lang="en-US" sz="2400" dirty="0" smtClean="0"/>
              <a:t>determine if a </a:t>
            </a:r>
            <a:r>
              <a:rPr lang="en-US" sz="2400" dirty="0"/>
              <a:t>circular or symmetric elliptical pattern </a:t>
            </a:r>
            <a:r>
              <a:rPr lang="en-US" sz="2400" dirty="0" smtClean="0"/>
              <a:t>exists in </a:t>
            </a:r>
            <a:r>
              <a:rPr lang="en-US" sz="2400" dirty="0"/>
              <a:t>a bivariate </a:t>
            </a:r>
            <a:r>
              <a:rPr lang="en-US" sz="2400" dirty="0" smtClean="0"/>
              <a:t>scatterplot. Bivariate normality is tenable if such a pattern exists and if each variable is </a:t>
            </a:r>
            <a:r>
              <a:rPr lang="en-US" sz="2400" dirty="0" err="1" smtClean="0"/>
              <a:t>univariate</a:t>
            </a:r>
            <a:r>
              <a:rPr lang="en-US" sz="2400" dirty="0" smtClean="0"/>
              <a:t> normal.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3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3276600"/>
            <a:ext cx="1295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55626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0" y="2286000"/>
            <a:ext cx="332682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3657600"/>
            <a:ext cx="3859838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 Evaluate bivariate normality for school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ommunity and intrinsic motivation.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2819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4 at 8.5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9" y="533400"/>
            <a:ext cx="9144000" cy="54451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6670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11.2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4546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276600"/>
            <a:ext cx="303079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variables School </a:t>
            </a:r>
            <a:r>
              <a:rPr lang="en-US" dirty="0"/>
              <a:t>C</a:t>
            </a:r>
            <a:r>
              <a:rPr lang="en-US" dirty="0" smtClean="0"/>
              <a:t>ommunity and Intrinsic </a:t>
            </a:r>
            <a:r>
              <a:rPr lang="en-US" dirty="0"/>
              <a:t>M</a:t>
            </a:r>
            <a:r>
              <a:rPr lang="en-US" dirty="0" smtClean="0"/>
              <a:t>otivation to the </a:t>
            </a:r>
            <a:r>
              <a:rPr lang="en-US" b="1" dirty="0" smtClean="0"/>
              <a:t>Dependent </a:t>
            </a:r>
          </a:p>
          <a:p>
            <a:pPr algn="ctr"/>
            <a:r>
              <a:rPr lang="en-US" b="1" dirty="0" smtClean="0"/>
              <a:t>List: </a:t>
            </a:r>
            <a:r>
              <a:rPr lang="en-US" dirty="0" smtClean="0"/>
              <a:t>box. Click the Plots… </a:t>
            </a:r>
          </a:p>
          <a:p>
            <a:pPr algn="ctr"/>
            <a:r>
              <a:rPr lang="en-US" dirty="0" smtClean="0"/>
              <a:t>button.</a:t>
            </a:r>
          </a:p>
        </p:txBody>
      </p:sp>
      <p:sp>
        <p:nvSpPr>
          <p:cNvPr id="6" name="Oval 5"/>
          <p:cNvSpPr/>
          <p:nvPr/>
        </p:nvSpPr>
        <p:spPr>
          <a:xfrm>
            <a:off x="3657600" y="24384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11.3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85800"/>
            <a:ext cx="9144000" cy="54491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0"/>
            <a:ext cx="35052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the </a:t>
            </a:r>
            <a:r>
              <a:rPr lang="en-US" b="1" dirty="0" smtClean="0"/>
              <a:t>Histogram</a:t>
            </a:r>
            <a:r>
              <a:rPr lang="en-US" dirty="0" smtClean="0"/>
              <a:t> box and the</a:t>
            </a:r>
          </a:p>
          <a:p>
            <a:pPr algn="ctr"/>
            <a:r>
              <a:rPr lang="en-US" b="1" dirty="0" smtClean="0"/>
              <a:t>Normality plots with tests </a:t>
            </a:r>
            <a:r>
              <a:rPr lang="en-US" dirty="0" smtClean="0"/>
              <a:t>box.</a:t>
            </a:r>
          </a:p>
          <a:p>
            <a:pPr algn="ctr"/>
            <a:r>
              <a:rPr lang="en-US" dirty="0" smtClean="0"/>
              <a:t>Click the Continue button and then </a:t>
            </a:r>
          </a:p>
          <a:p>
            <a:pPr algn="ctr"/>
            <a:r>
              <a:rPr lang="en-US" dirty="0" smtClean="0"/>
              <a:t>the OK button.</a:t>
            </a:r>
          </a:p>
        </p:txBody>
      </p:sp>
      <p:sp>
        <p:nvSpPr>
          <p:cNvPr id="9" name="Oval 8"/>
          <p:cNvSpPr/>
          <p:nvPr/>
        </p:nvSpPr>
        <p:spPr>
          <a:xfrm>
            <a:off x="5943600" y="28956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0" y="32766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24600" y="4495800"/>
            <a:ext cx="533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124200"/>
            <a:ext cx="6477000" cy="2862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Since </a:t>
            </a:r>
            <a:r>
              <a:rPr lang="en-US" i="1" dirty="0" smtClean="0"/>
              <a:t>N</a:t>
            </a:r>
            <a:r>
              <a:rPr lang="en-US" dirty="0" smtClean="0"/>
              <a:t> &gt; 50, the Kolmogorov-Smirnov test the the appropriate statistical test to use to evaluate </a:t>
            </a:r>
            <a:r>
              <a:rPr lang="en-US" dirty="0" err="1" smtClean="0"/>
              <a:t>univariate</a:t>
            </a:r>
            <a:r>
              <a:rPr lang="en-US" dirty="0" smtClean="0"/>
              <a:t> normality. This test evaluates the following two null hypotheses</a:t>
            </a:r>
            <a:r>
              <a:rPr lang="en-US" dirty="0"/>
              <a:t>: </a:t>
            </a:r>
            <a:r>
              <a:rPr lang="en-US" dirty="0" smtClean="0"/>
              <a:t>There </a:t>
            </a:r>
            <a:r>
              <a:rPr lang="en-US" dirty="0"/>
              <a:t>is no difference between the distribution of </a:t>
            </a:r>
            <a:r>
              <a:rPr lang="en-US" dirty="0" smtClean="0"/>
              <a:t>school community </a:t>
            </a:r>
            <a:r>
              <a:rPr lang="en-US" dirty="0"/>
              <a:t>data and a normal distribution </a:t>
            </a:r>
            <a:r>
              <a:rPr lang="en-US" dirty="0" smtClean="0"/>
              <a:t>and there </a:t>
            </a:r>
            <a:r>
              <a:rPr lang="en-US" dirty="0"/>
              <a:t>is no difference between the distribution of </a:t>
            </a:r>
            <a:r>
              <a:rPr lang="en-US" dirty="0" smtClean="0"/>
              <a:t>intrinsic motivation data </a:t>
            </a:r>
            <a:r>
              <a:rPr lang="en-US" dirty="0"/>
              <a:t>and a normal </a:t>
            </a:r>
            <a:r>
              <a:rPr lang="en-US" dirty="0" smtClean="0"/>
              <a:t>distribution. </a:t>
            </a:r>
            <a:r>
              <a:rPr lang="en-US" dirty="0"/>
              <a:t>Test results </a:t>
            </a:r>
            <a:r>
              <a:rPr lang="en-US" dirty="0" smtClean="0"/>
              <a:t>are not </a:t>
            </a:r>
            <a:r>
              <a:rPr lang="en-US" dirty="0" smtClean="0"/>
              <a:t>significant </a:t>
            </a:r>
            <a:r>
              <a:rPr lang="en-US" dirty="0" smtClean="0"/>
              <a:t>(i.e., p &gt; .05 for each test), providing </a:t>
            </a:r>
            <a:r>
              <a:rPr lang="en-US" dirty="0"/>
              <a:t>evidence to </a:t>
            </a:r>
            <a:r>
              <a:rPr lang="en-US" dirty="0" smtClean="0"/>
              <a:t>fail to reject </a:t>
            </a:r>
            <a:r>
              <a:rPr lang="en-US" dirty="0" smtClean="0"/>
              <a:t>each </a:t>
            </a:r>
            <a:r>
              <a:rPr lang="en-US" dirty="0"/>
              <a:t>null hypothesis. Consequently, it </a:t>
            </a:r>
            <a:r>
              <a:rPr lang="en-US" dirty="0" smtClean="0"/>
              <a:t>can be </a:t>
            </a:r>
            <a:r>
              <a:rPr lang="en-US" dirty="0"/>
              <a:t>concluded that </a:t>
            </a:r>
            <a:r>
              <a:rPr lang="en-US" dirty="0" smtClean="0"/>
              <a:t>both school community and intrinsic motivation scores are normally </a:t>
            </a:r>
            <a:r>
              <a:rPr lang="en-US" dirty="0"/>
              <a:t>distributed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7239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pic>
        <p:nvPicPr>
          <p:cNvPr id="2" name="Picture 1" descr="Screen Shot 2013-08-14 at 11.34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188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4 at 11.39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46"/>
            <a:ext cx="9144000" cy="54684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3599" y="3276600"/>
            <a:ext cx="4469601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 in order to generate a scatterplot using Legacy Dialogs. Alternatively, use Chart Builder.  </a:t>
            </a:r>
          </a:p>
        </p:txBody>
      </p:sp>
    </p:spTree>
    <p:extLst>
      <p:ext uri="{BB962C8B-B14F-4D97-AF65-F5344CB8AC3E}">
        <p14:creationId xmlns:p14="http://schemas.microsoft.com/office/powerpoint/2010/main" val="7053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731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Social Science Research Design and Statistics, 2/e Alfred P. Rovai, Jason D. Baker, and Michael K. Ponton</vt:lpstr>
      <vt:lpstr>Evaluating Univariate Normality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Alfred P. Rovai</dc:creator>
  <cp:keywords/>
  <dc:description/>
  <cp:lastModifiedBy>Michael</cp:lastModifiedBy>
  <cp:revision>133</cp:revision>
  <dcterms:created xsi:type="dcterms:W3CDTF">2013-06-04T13:30:25Z</dcterms:created>
  <dcterms:modified xsi:type="dcterms:W3CDTF">2015-08-18T12:37:32Z</dcterms:modified>
  <cp:category/>
</cp:coreProperties>
</file>